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rindam-github/Storing-Offer-Recommendations-in-graph-db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04CC5-CBF5-4713-A464-FF3A2206D9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7729" y="1311965"/>
            <a:ext cx="8791575" cy="4306957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Intelligent offer engine</a:t>
            </a:r>
            <a:br>
              <a:rPr lang="en-IN" dirty="0"/>
            </a:br>
            <a:r>
              <a:rPr lang="en-IN" sz="4400" b="1" dirty="0"/>
              <a:t>Team – Data Wranglers</a:t>
            </a:r>
            <a:br>
              <a:rPr lang="en-IN" dirty="0"/>
            </a:br>
            <a:br>
              <a:rPr lang="en-IN" dirty="0"/>
            </a:br>
            <a:r>
              <a:rPr lang="en-IN" dirty="0"/>
              <a:t>Represented by:</a:t>
            </a:r>
            <a:br>
              <a:rPr lang="en-IN" dirty="0"/>
            </a:br>
            <a:r>
              <a:rPr lang="en-IN" sz="2400" i="1" dirty="0"/>
              <a:t>Arindam Chatterjee</a:t>
            </a:r>
            <a:br>
              <a:rPr lang="en-IN" sz="2400" i="1" dirty="0"/>
            </a:br>
            <a:r>
              <a:rPr lang="en-IN" sz="2400" i="1" dirty="0" err="1"/>
              <a:t>Subhajit</a:t>
            </a:r>
            <a:r>
              <a:rPr lang="en-IN" sz="2400" i="1" dirty="0"/>
              <a:t> Pal</a:t>
            </a:r>
            <a:br>
              <a:rPr lang="en-IN" sz="2400" i="1" dirty="0"/>
            </a:br>
            <a:r>
              <a:rPr lang="en-IN" sz="2400" i="1" dirty="0" err="1"/>
              <a:t>Biplab</a:t>
            </a:r>
            <a:r>
              <a:rPr lang="en-IN" sz="2400" i="1" dirty="0"/>
              <a:t> </a:t>
            </a:r>
            <a:r>
              <a:rPr lang="en-IN" sz="2400" i="1" dirty="0" err="1"/>
              <a:t>chowdhury</a:t>
            </a:r>
            <a:endParaRPr lang="en-IN" i="1" dirty="0"/>
          </a:p>
        </p:txBody>
      </p:sp>
    </p:spTree>
    <p:extLst>
      <p:ext uri="{BB962C8B-B14F-4D97-AF65-F5344CB8AC3E}">
        <p14:creationId xmlns:p14="http://schemas.microsoft.com/office/powerpoint/2010/main" val="617120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(14-05-2019 01-53-11) - converted with Clipchamp">
            <a:hlinkClick r:id="" action="ppaction://media"/>
            <a:extLst>
              <a:ext uri="{FF2B5EF4-FFF2-40B4-BE49-F238E27FC236}">
                <a16:creationId xmlns:a16="http://schemas.microsoft.com/office/drawing/2014/main" id="{C6CCCD3A-1815-425B-A98B-1C2997D2F9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1022" y="1444487"/>
            <a:ext cx="11011037" cy="498613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EBCF80-676B-4D2A-A76F-A5490A25E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67" y="255361"/>
            <a:ext cx="10679526" cy="1003596"/>
          </a:xfrm>
          <a:solidFill>
            <a:schemeClr val="bg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IN" b="1" dirty="0"/>
              <a:t>Play the video below to see how NEO4j stores customer – offer information as a graph DB</a:t>
            </a:r>
          </a:p>
        </p:txBody>
      </p:sp>
    </p:spTree>
    <p:extLst>
      <p:ext uri="{BB962C8B-B14F-4D97-AF65-F5344CB8AC3E}">
        <p14:creationId xmlns:p14="http://schemas.microsoft.com/office/powerpoint/2010/main" val="328165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403E6-809A-4502-8573-0979D75DF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85463"/>
            <a:ext cx="9905998" cy="1478570"/>
          </a:xfrm>
        </p:spPr>
        <p:txBody>
          <a:bodyPr/>
          <a:lstStyle/>
          <a:p>
            <a:r>
              <a:rPr lang="en-IN" b="1" dirty="0"/>
              <a:t>What are our typical customer offers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ABF34-0901-4F01-B3E1-A0DC65BB4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10962"/>
            <a:ext cx="9905999" cy="1478570"/>
          </a:xfrm>
        </p:spPr>
        <p:txBody>
          <a:bodyPr>
            <a:normAutofit fontScale="92500" lnSpcReduction="10000"/>
          </a:bodyPr>
          <a:lstStyle/>
          <a:p>
            <a:r>
              <a:rPr lang="en-IN" b="1" dirty="0"/>
              <a:t>Product Needs</a:t>
            </a:r>
          </a:p>
          <a:p>
            <a:r>
              <a:rPr lang="en-IN" b="1" dirty="0"/>
              <a:t>Service Needs</a:t>
            </a:r>
          </a:p>
          <a:p>
            <a:r>
              <a:rPr lang="en-IN" b="1" dirty="0"/>
              <a:t>Merchant Offers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172F7BB-8E2D-4B0C-96BE-77EEA965C29A}"/>
              </a:ext>
            </a:extLst>
          </p:cNvPr>
          <p:cNvSpPr txBox="1">
            <a:spLocks/>
          </p:cNvSpPr>
          <p:nvPr/>
        </p:nvSpPr>
        <p:spPr>
          <a:xfrm>
            <a:off x="1141413" y="3411415"/>
            <a:ext cx="9905998" cy="1269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/>
              <a:t>We Can do much more </a:t>
            </a:r>
          </a:p>
          <a:p>
            <a:endParaRPr lang="en-IN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4B3628D-C579-47CE-B452-F8AB84CE0640}"/>
              </a:ext>
            </a:extLst>
          </p:cNvPr>
          <p:cNvSpPr txBox="1">
            <a:spLocks/>
          </p:cNvSpPr>
          <p:nvPr/>
        </p:nvSpPr>
        <p:spPr>
          <a:xfrm>
            <a:off x="1040595" y="4072723"/>
            <a:ext cx="9905998" cy="17760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b="1" dirty="0"/>
          </a:p>
          <a:p>
            <a:r>
              <a:rPr lang="en-IN" b="1" dirty="0"/>
              <a:t>Expand our offer suite to customer’s lifestyle needs and life goals through relevant personalized nudges</a:t>
            </a:r>
          </a:p>
        </p:txBody>
      </p:sp>
    </p:spTree>
    <p:extLst>
      <p:ext uri="{BB962C8B-B14F-4D97-AF65-F5344CB8AC3E}">
        <p14:creationId xmlns:p14="http://schemas.microsoft.com/office/powerpoint/2010/main" val="110217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403E6-809A-4502-8573-0979D75DF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658" y="851701"/>
            <a:ext cx="2347375" cy="980629"/>
          </a:xfrm>
          <a:solidFill>
            <a:srgbClr val="FF0000"/>
          </a:solidFill>
        </p:spPr>
        <p:txBody>
          <a:bodyPr/>
          <a:lstStyle/>
          <a:p>
            <a:r>
              <a:rPr lang="en-IN" b="1" dirty="0"/>
              <a:t>Solution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172F7BB-8E2D-4B0C-96BE-77EEA965C29A}"/>
              </a:ext>
            </a:extLst>
          </p:cNvPr>
          <p:cNvSpPr txBox="1">
            <a:spLocks/>
          </p:cNvSpPr>
          <p:nvPr/>
        </p:nvSpPr>
        <p:spPr>
          <a:xfrm>
            <a:off x="3701734" y="851701"/>
            <a:ext cx="7650894" cy="980629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b="1" dirty="0"/>
          </a:p>
          <a:p>
            <a:r>
              <a:rPr lang="en-IN" b="1" dirty="0"/>
              <a:t>Intelligent offer engine</a:t>
            </a:r>
          </a:p>
          <a:p>
            <a:endParaRPr lang="en-IN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D840036-9074-41DB-98B7-C8DE1B3F37F9}"/>
              </a:ext>
            </a:extLst>
          </p:cNvPr>
          <p:cNvSpPr txBox="1">
            <a:spLocks/>
          </p:cNvSpPr>
          <p:nvPr/>
        </p:nvSpPr>
        <p:spPr>
          <a:xfrm>
            <a:off x="1106658" y="2101381"/>
            <a:ext cx="2347375" cy="980629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/>
              <a:t>Data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A443789-2A69-4E14-A517-3F7C2CBE96A3}"/>
              </a:ext>
            </a:extLst>
          </p:cNvPr>
          <p:cNvSpPr txBox="1">
            <a:spLocks/>
          </p:cNvSpPr>
          <p:nvPr/>
        </p:nvSpPr>
        <p:spPr>
          <a:xfrm>
            <a:off x="3701734" y="2101381"/>
            <a:ext cx="7650894" cy="980629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b="1" dirty="0"/>
          </a:p>
          <a:p>
            <a:r>
              <a:rPr lang="en-IN" b="1" dirty="0"/>
              <a:t>Casa and cards transaction, Demographics, product engagement</a:t>
            </a:r>
          </a:p>
          <a:p>
            <a:endParaRPr lang="en-IN" b="1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55CFF2F-B88D-4E9E-AB37-DAA9DBA97F3E}"/>
              </a:ext>
            </a:extLst>
          </p:cNvPr>
          <p:cNvSpPr txBox="1">
            <a:spLocks/>
          </p:cNvSpPr>
          <p:nvPr/>
        </p:nvSpPr>
        <p:spPr>
          <a:xfrm>
            <a:off x="1106658" y="3283660"/>
            <a:ext cx="884334" cy="3161348"/>
          </a:xfrm>
          <a:prstGeom prst="rect">
            <a:avLst/>
          </a:prstGeom>
          <a:solidFill>
            <a:srgbClr val="FF0000"/>
          </a:solidFill>
        </p:spPr>
        <p:txBody>
          <a:bodyPr vert="vert270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4000" b="1" dirty="0"/>
              <a:t>Tech Stack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CF11521-B591-400C-A704-E286A30E2247}"/>
              </a:ext>
            </a:extLst>
          </p:cNvPr>
          <p:cNvSpPr txBox="1">
            <a:spLocks/>
          </p:cNvSpPr>
          <p:nvPr/>
        </p:nvSpPr>
        <p:spPr>
          <a:xfrm>
            <a:off x="3701733" y="3285676"/>
            <a:ext cx="7650894" cy="980629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b="1" dirty="0"/>
          </a:p>
          <a:p>
            <a:r>
              <a:rPr lang="en-IN" b="1" dirty="0"/>
              <a:t>Collaborative filtering, LSTM used for  offer personalization</a:t>
            </a:r>
          </a:p>
          <a:p>
            <a:endParaRPr lang="en-IN" b="1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38C880F-4F5C-47F0-A9B1-FBBFB58B2679}"/>
              </a:ext>
            </a:extLst>
          </p:cNvPr>
          <p:cNvSpPr txBox="1">
            <a:spLocks/>
          </p:cNvSpPr>
          <p:nvPr/>
        </p:nvSpPr>
        <p:spPr>
          <a:xfrm>
            <a:off x="3701733" y="4470103"/>
            <a:ext cx="7650894" cy="877416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b="1" dirty="0"/>
          </a:p>
          <a:p>
            <a:r>
              <a:rPr lang="en-IN" b="1" dirty="0"/>
              <a:t>Customer-offer mappings loaded as a graph DB in Neo4j for fast querying using cypher</a:t>
            </a:r>
          </a:p>
          <a:p>
            <a:endParaRPr lang="en-IN" b="1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4EA2FD-8C4F-4159-8655-44457E2B67E7}"/>
              </a:ext>
            </a:extLst>
          </p:cNvPr>
          <p:cNvSpPr txBox="1">
            <a:spLocks/>
          </p:cNvSpPr>
          <p:nvPr/>
        </p:nvSpPr>
        <p:spPr>
          <a:xfrm>
            <a:off x="2068779" y="3283659"/>
            <a:ext cx="1441938" cy="980629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800" b="1" dirty="0"/>
              <a:t>Algorithm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FE0F042-815D-4E38-ABF1-EB318A23CC5E}"/>
              </a:ext>
            </a:extLst>
          </p:cNvPr>
          <p:cNvSpPr txBox="1">
            <a:spLocks/>
          </p:cNvSpPr>
          <p:nvPr/>
        </p:nvSpPr>
        <p:spPr>
          <a:xfrm>
            <a:off x="2068779" y="4464180"/>
            <a:ext cx="1441938" cy="883338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600" b="1" dirty="0"/>
              <a:t>Integration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581FC64-6DE0-4378-BFF6-244256D95D81}"/>
              </a:ext>
            </a:extLst>
          </p:cNvPr>
          <p:cNvSpPr txBox="1">
            <a:spLocks/>
          </p:cNvSpPr>
          <p:nvPr/>
        </p:nvSpPr>
        <p:spPr>
          <a:xfrm>
            <a:off x="2068779" y="5547410"/>
            <a:ext cx="1441938" cy="883338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600" b="1" dirty="0"/>
              <a:t>Delivery platform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9594348-5C3B-47DA-B683-B3E8244800C8}"/>
              </a:ext>
            </a:extLst>
          </p:cNvPr>
          <p:cNvSpPr txBox="1">
            <a:spLocks/>
          </p:cNvSpPr>
          <p:nvPr/>
        </p:nvSpPr>
        <p:spPr>
          <a:xfrm>
            <a:off x="3701733" y="5567591"/>
            <a:ext cx="7650894" cy="877416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b="1" dirty="0"/>
          </a:p>
          <a:p>
            <a:r>
              <a:rPr lang="en-IN" b="1" dirty="0"/>
              <a:t>Delivered as a mobile app with possible integration with </a:t>
            </a:r>
            <a:r>
              <a:rPr lang="en-IN" b="1" dirty="0" err="1"/>
              <a:t>mobileX</a:t>
            </a:r>
            <a:endParaRPr lang="en-IN" b="1" dirty="0"/>
          </a:p>
          <a:p>
            <a:endParaRPr lang="en-IN" b="1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90A604C-8550-4E1F-9C96-7678DD0D2B7F}"/>
              </a:ext>
            </a:extLst>
          </p:cNvPr>
          <p:cNvSpPr txBox="1">
            <a:spLocks/>
          </p:cNvSpPr>
          <p:nvPr/>
        </p:nvSpPr>
        <p:spPr>
          <a:xfrm>
            <a:off x="1106657" y="167469"/>
            <a:ext cx="10245969" cy="46416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b="1" dirty="0"/>
              <a:t>AT A Glance</a:t>
            </a:r>
          </a:p>
        </p:txBody>
      </p:sp>
    </p:spTree>
    <p:extLst>
      <p:ext uri="{BB962C8B-B14F-4D97-AF65-F5344CB8AC3E}">
        <p14:creationId xmlns:p14="http://schemas.microsoft.com/office/powerpoint/2010/main" val="3384569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E6707-ED12-4FAC-9A46-D78F59C5C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513" y="196488"/>
            <a:ext cx="10576974" cy="563168"/>
          </a:xfrm>
          <a:solidFill>
            <a:schemeClr val="bg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IN" b="1" dirty="0"/>
              <a:t>High level orchestration diagram of the product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0DB8FE-BF92-45C3-8032-A889655BA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13" y="1661580"/>
            <a:ext cx="941304" cy="7596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3ECE75-05BA-44A4-86FF-3732CE892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13" y="2596288"/>
            <a:ext cx="941304" cy="7596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D0E890-71A2-430C-B428-3B9EB5365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13" y="3502061"/>
            <a:ext cx="941304" cy="7596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9B9AAE-F3BC-4817-AFC7-AC2A1411B4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73"/>
          <a:stretch/>
        </p:blipFill>
        <p:spPr>
          <a:xfrm>
            <a:off x="3049679" y="1184873"/>
            <a:ext cx="1983842" cy="14114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4F0273-D365-4E8D-ACCB-0AC5238CE9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9680" y="3580236"/>
            <a:ext cx="1983841" cy="75965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5171A06-9355-4222-8EDA-B326446B4998}"/>
              </a:ext>
            </a:extLst>
          </p:cNvPr>
          <p:cNvSpPr txBox="1">
            <a:spLocks/>
          </p:cNvSpPr>
          <p:nvPr/>
        </p:nvSpPr>
        <p:spPr>
          <a:xfrm>
            <a:off x="3008600" y="2724928"/>
            <a:ext cx="2024921" cy="447402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800" b="1" dirty="0"/>
              <a:t>Collaborative filtering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E2C9576-CEFE-4396-AEC6-26E135AF8B0F}"/>
              </a:ext>
            </a:extLst>
          </p:cNvPr>
          <p:cNvSpPr txBox="1">
            <a:spLocks/>
          </p:cNvSpPr>
          <p:nvPr/>
        </p:nvSpPr>
        <p:spPr>
          <a:xfrm>
            <a:off x="3008599" y="4524094"/>
            <a:ext cx="2024921" cy="447402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800" b="1" dirty="0"/>
              <a:t>LSTM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52D8BCA-0638-433D-87CA-7BB299A6C8FA}"/>
              </a:ext>
            </a:extLst>
          </p:cNvPr>
          <p:cNvSpPr/>
          <p:nvPr/>
        </p:nvSpPr>
        <p:spPr>
          <a:xfrm>
            <a:off x="1931135" y="2558335"/>
            <a:ext cx="936225" cy="94372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74C57C7-59B2-47BF-A303-D09020B68F0E}"/>
              </a:ext>
            </a:extLst>
          </p:cNvPr>
          <p:cNvSpPr/>
          <p:nvPr/>
        </p:nvSpPr>
        <p:spPr>
          <a:xfrm>
            <a:off x="5398158" y="2558335"/>
            <a:ext cx="936225" cy="94372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FD04FD5-85D4-46DF-9E8D-3BC8BDA847F1}"/>
              </a:ext>
            </a:extLst>
          </p:cNvPr>
          <p:cNvSpPr txBox="1">
            <a:spLocks/>
          </p:cNvSpPr>
          <p:nvPr/>
        </p:nvSpPr>
        <p:spPr>
          <a:xfrm>
            <a:off x="5809300" y="4144268"/>
            <a:ext cx="3362178" cy="759651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800" b="1" dirty="0"/>
              <a:t>Offer mappings loaded in graph DB neo4j for fast query using cypher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530CA54-728A-4793-BB50-845321E9C5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7446" y="1877200"/>
            <a:ext cx="2142857" cy="2142857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08338018-5CCA-48F6-8DD4-8E31982D45CA}"/>
              </a:ext>
            </a:extLst>
          </p:cNvPr>
          <p:cNvSpPr/>
          <p:nvPr/>
        </p:nvSpPr>
        <p:spPr>
          <a:xfrm>
            <a:off x="8703366" y="2575467"/>
            <a:ext cx="936225" cy="94372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C144298-153B-42AE-8C1C-D55EF8074839}"/>
              </a:ext>
            </a:extLst>
          </p:cNvPr>
          <p:cNvSpPr txBox="1">
            <a:spLocks/>
          </p:cNvSpPr>
          <p:nvPr/>
        </p:nvSpPr>
        <p:spPr>
          <a:xfrm>
            <a:off x="9497528" y="4144267"/>
            <a:ext cx="2255920" cy="759651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800" b="1" dirty="0"/>
              <a:t>Personalized offer and Nudges in a mobile App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B2C3AB7-DDAD-4404-8EF1-45017BB3AA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038" r="27272"/>
          <a:stretch/>
        </p:blipFill>
        <p:spPr>
          <a:xfrm>
            <a:off x="10004228" y="1817205"/>
            <a:ext cx="936225" cy="2142857"/>
          </a:xfrm>
          <a:prstGeom prst="rect">
            <a:avLst/>
          </a:prstGeom>
        </p:spPr>
      </p:pic>
      <p:sp>
        <p:nvSpPr>
          <p:cNvPr id="18" name="Left Brace 17">
            <a:extLst>
              <a:ext uri="{FF2B5EF4-FFF2-40B4-BE49-F238E27FC236}">
                <a16:creationId xmlns:a16="http://schemas.microsoft.com/office/drawing/2014/main" id="{01FC8CC5-BA04-4A30-81E5-1C36AC7F5F62}"/>
              </a:ext>
            </a:extLst>
          </p:cNvPr>
          <p:cNvSpPr/>
          <p:nvPr/>
        </p:nvSpPr>
        <p:spPr>
          <a:xfrm rot="16200000">
            <a:off x="2638537" y="3306580"/>
            <a:ext cx="743138" cy="4405183"/>
          </a:xfrm>
          <a:prstGeom prst="lef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2992F081-32DA-4F16-BA1E-338ABE13D2E5}"/>
              </a:ext>
            </a:extLst>
          </p:cNvPr>
          <p:cNvSpPr/>
          <p:nvPr/>
        </p:nvSpPr>
        <p:spPr>
          <a:xfrm rot="16200000">
            <a:off x="8149075" y="2933433"/>
            <a:ext cx="743138" cy="5168148"/>
          </a:xfrm>
          <a:prstGeom prst="lef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D07C26A2-BAE2-432A-8FB7-206CB6461A47}"/>
              </a:ext>
            </a:extLst>
          </p:cNvPr>
          <p:cNvSpPr txBox="1">
            <a:spLocks/>
          </p:cNvSpPr>
          <p:nvPr/>
        </p:nvSpPr>
        <p:spPr>
          <a:xfrm>
            <a:off x="1096778" y="6017107"/>
            <a:ext cx="4115920" cy="34362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800" b="1" dirty="0">
                <a:solidFill>
                  <a:schemeClr val="bg1"/>
                </a:solidFill>
              </a:rPr>
              <a:t>Developed on Internal HSBC DATA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3A1E086-7FFD-481D-BF39-783216C71568}"/>
              </a:ext>
            </a:extLst>
          </p:cNvPr>
          <p:cNvSpPr txBox="1">
            <a:spLocks/>
          </p:cNvSpPr>
          <p:nvPr/>
        </p:nvSpPr>
        <p:spPr>
          <a:xfrm>
            <a:off x="6988797" y="6061336"/>
            <a:ext cx="4115920" cy="34362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800" b="1" dirty="0">
                <a:solidFill>
                  <a:schemeClr val="bg1"/>
                </a:solidFill>
              </a:rPr>
              <a:t>Developed on simulated look alike data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D171B85-85F4-43AF-AAAC-181D394BCB86}"/>
              </a:ext>
            </a:extLst>
          </p:cNvPr>
          <p:cNvSpPr txBox="1">
            <a:spLocks/>
          </p:cNvSpPr>
          <p:nvPr/>
        </p:nvSpPr>
        <p:spPr>
          <a:xfrm>
            <a:off x="265704" y="4343984"/>
            <a:ext cx="2024921" cy="447402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800" b="1" dirty="0"/>
              <a:t>Transaction data</a:t>
            </a:r>
          </a:p>
        </p:txBody>
      </p:sp>
    </p:spTree>
    <p:extLst>
      <p:ext uri="{BB962C8B-B14F-4D97-AF65-F5344CB8AC3E}">
        <p14:creationId xmlns:p14="http://schemas.microsoft.com/office/powerpoint/2010/main" val="4016899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8B6B3FC-A6A2-4FFE-9402-564A1ABF113A}"/>
              </a:ext>
            </a:extLst>
          </p:cNvPr>
          <p:cNvSpPr txBox="1">
            <a:spLocks/>
          </p:cNvSpPr>
          <p:nvPr/>
        </p:nvSpPr>
        <p:spPr>
          <a:xfrm>
            <a:off x="1200446" y="126609"/>
            <a:ext cx="9905998" cy="5908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3600" b="1" cap="all" baseline="0"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Type of offers and personalized nudges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2824A9-2D5B-4D4F-B9A7-14618DEA1A34}"/>
              </a:ext>
            </a:extLst>
          </p:cNvPr>
          <p:cNvSpPr/>
          <p:nvPr/>
        </p:nvSpPr>
        <p:spPr>
          <a:xfrm>
            <a:off x="1171135" y="1016187"/>
            <a:ext cx="4534486" cy="2308324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Recently closed a loan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Looking for Remittance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Forthcoming Bonus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…….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…..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…c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D1FAB7-D6E8-4B3E-86F5-5507E4FB117D}"/>
              </a:ext>
            </a:extLst>
          </p:cNvPr>
          <p:cNvSpPr/>
          <p:nvPr/>
        </p:nvSpPr>
        <p:spPr>
          <a:xfrm>
            <a:off x="4907282" y="2056161"/>
            <a:ext cx="7141698" cy="378565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Less than regular savings in a month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Travel anniversary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Booked a travel without subscribing offer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Bought apparel without subscribing offer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Apparel merchants with tie up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Forthcoming deals in partner merchants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……..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….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…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08F678-F9F0-432B-9682-51ECB4494AC7}"/>
              </a:ext>
            </a:extLst>
          </p:cNvPr>
          <p:cNvSpPr/>
          <p:nvPr/>
        </p:nvSpPr>
        <p:spPr>
          <a:xfrm>
            <a:off x="1171135" y="4164021"/>
            <a:ext cx="3617154" cy="2308324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Update Mobile App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Changed Employer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………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…….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…..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b="1" dirty="0"/>
              <a:t>…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032AD92-52A6-4EC9-932F-5988F349BB3B}"/>
              </a:ext>
            </a:extLst>
          </p:cNvPr>
          <p:cNvSpPr/>
          <p:nvPr/>
        </p:nvSpPr>
        <p:spPr>
          <a:xfrm>
            <a:off x="2215660" y="2461846"/>
            <a:ext cx="2445435" cy="745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rgbClr val="C00000"/>
                </a:solidFill>
              </a:rPr>
              <a:t>Personal Finance Nudges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56BF589-4EED-4E76-B9E6-DCB6DD768C6F}"/>
              </a:ext>
            </a:extLst>
          </p:cNvPr>
          <p:cNvSpPr/>
          <p:nvPr/>
        </p:nvSpPr>
        <p:spPr>
          <a:xfrm>
            <a:off x="8665698" y="4664051"/>
            <a:ext cx="2815883" cy="745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rgbClr val="C00000"/>
                </a:solidFill>
              </a:rPr>
              <a:t>Lifestyle / Lifegoal Nudges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90609B7-B8C8-4D2A-93B4-FD2A06B7A34E}"/>
              </a:ext>
            </a:extLst>
          </p:cNvPr>
          <p:cNvSpPr/>
          <p:nvPr/>
        </p:nvSpPr>
        <p:spPr>
          <a:xfrm>
            <a:off x="2342854" y="5624733"/>
            <a:ext cx="2445435" cy="745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rgbClr val="C00000"/>
                </a:solidFill>
              </a:rPr>
              <a:t>Service Nudges</a:t>
            </a:r>
          </a:p>
        </p:txBody>
      </p:sp>
    </p:spTree>
    <p:extLst>
      <p:ext uri="{BB962C8B-B14F-4D97-AF65-F5344CB8AC3E}">
        <p14:creationId xmlns:p14="http://schemas.microsoft.com/office/powerpoint/2010/main" val="1302257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E99A004A-E705-4ADD-99EC-C47A5FE61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C296DD9-4920-4569-A4D3-BFB4C975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616290DB-0B0E-40CC-B718-62D60944A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0AFE2A3-7936-482E-B022-F90A13276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C4EECE49-D85D-4373-B180-9F4F1635E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3D0A269C-DD6E-470E-9789-7A5C88C1B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D9EF577-980B-4C3D-AA79-FB1A8FB37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F2A6B6D2-9443-4421-91CA-3EF1A6DD4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3D9A14BB-7BAE-487D-8843-05CB9B9DF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9C16B978-EFFC-4AEC-AE66-80FE210C3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1931730E-419A-48BE-97F4-27E6EE59D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CC364B3A-B9AB-4106-AD76-6E94319BE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24328AB-A466-4E19-9885-4196A1EB0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00D28C03-0D41-4319-8BA1-C804D0806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5469D8E9-8C72-400D-B415-D628A6271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465C93D-2544-415D-9709-B07094E1F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E1FF1E02-7B4D-4B28-B3DF-F3A1B4654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335B903E-D719-406D-BDE9-BB8D50D0A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E1C1E720-A438-4A6D-91B3-9AA0D5CB3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3FF14E1F-9A5F-47ED-B5A5-D0E84A75A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58537895-7597-4E34-A82E-DB80E3522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40BC1D92-9853-4629-92CF-EB397B773D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2F46138B-3BB1-433D-9FC5-FFB446DA1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705F8668-DED9-4E70-B012-F96EA8230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E0B76A71-CCB8-48C1-B58D-9F8BCC642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840BFA44-4BF2-4009-B96F-25A3174A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8E3B9AA2-5D9A-45DB-9EB2-16EF74057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24896DDB-3C81-493E-A789-BF769468E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4462B258-CAFC-4734-9312-6F569E538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BE8B517B-551B-4525-A281-F5F8B85B2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AF26DF84-45AD-4F87-9DC7-12E4CEF8A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5ED6F7A-06FF-4699-9524-4AD60D4A0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46C063AD-6A18-4523-A63F-E683F88AE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77414834-7414-4CCF-8C1E-3D9A10025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16AF7EB8-CB66-4BD3-8606-3B72A1C3F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0D458FB2-B97D-48B2-B54A-DFB471491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81012E75-1279-46A3-BFEF-45390429D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AE95D31-F453-4CA1-B61E-470B516A77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8CCD1BC5-D101-4C01-81C1-7FF8742A9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A17E8AE7-5402-4272-B835-4D7737FB9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A70BA0F0-662B-400D-96F0-856775AD8E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6237128A-850A-48F0-B2BD-75F22AB96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2B197E08-8492-4A4E-B361-F87B18AA80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4B13D97A-EA45-4023-B87C-42D1A2C2F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2F7138EF-D76C-4BF2-8432-A1EABFC15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F43FE86F-2580-40CA-9851-CE60402D0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76E94030-098A-4B0D-B7BD-D1F73DC91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DFCB050E-19EC-4CFF-83D8-FDA88BE8C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0892EE70-B2D4-487F-945A-B01FFFCAA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964C8FC1-25EC-4D77-816B-89FFB96AF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A2B48E43-E761-478E-9E44-78D0B5EBD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E8F56C10-368E-446A-9DB9-32DAD9A75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0F48D8AD-0D3C-4717-A781-3E158CBF1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E8F033A8-FACE-4212-853A-D7325618F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C7DDDBB4-AE52-4223-BE94-FA238EAAF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C00175D9-DBCB-40AD-B791-5D9DD885E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1A529-69B0-46AA-86CE-5B57FC3E4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2" y="4342914"/>
            <a:ext cx="9122201" cy="202613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dirty="0"/>
              <a:t>……these are </a:t>
            </a:r>
            <a:r>
              <a:rPr lang="en-US" sz="4800" b="1" dirty="0"/>
              <a:t>not</a:t>
            </a:r>
            <a:r>
              <a:rPr lang="en-US" sz="4800" dirty="0"/>
              <a:t> wire frame designs – these are screenshots from the </a:t>
            </a:r>
            <a:r>
              <a:rPr lang="en-US" sz="4800" b="1" dirty="0"/>
              <a:t>live app</a:t>
            </a:r>
            <a:r>
              <a:rPr lang="en-US" sz="4800" dirty="0"/>
              <a:t>…..</a:t>
            </a:r>
          </a:p>
        </p:txBody>
      </p:sp>
      <p:sp>
        <p:nvSpPr>
          <p:cNvPr id="70" name="Round Diagonal Corner Rectangle 6">
            <a:extLst>
              <a:ext uri="{FF2B5EF4-FFF2-40B4-BE49-F238E27FC236}">
                <a16:creationId xmlns:a16="http://schemas.microsoft.com/office/drawing/2014/main" id="{32839DE6-A010-4E09-A5C6-0CEEA6C9B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14C749-0735-4E3D-BB26-4E5A74EE07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88416" y="636588"/>
            <a:ext cx="2030772" cy="36102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195367-3D90-41C7-9B49-187A967E64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55498" y="704716"/>
            <a:ext cx="2109927" cy="33358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3357DD1-BCD9-4894-AA9E-D148A6F8A3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80654" y="695478"/>
            <a:ext cx="2360808" cy="34590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0CEDA9-097D-458D-8531-203B229554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513117" y="612744"/>
            <a:ext cx="2449852" cy="358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403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3CB3BE9-35CD-4FF1-AA39-D332B05A3FEE}"/>
              </a:ext>
            </a:extLst>
          </p:cNvPr>
          <p:cNvGrpSpPr/>
          <p:nvPr/>
        </p:nvGrpSpPr>
        <p:grpSpPr>
          <a:xfrm>
            <a:off x="1450492" y="165295"/>
            <a:ext cx="3857625" cy="6527410"/>
            <a:chOff x="4167188" y="154745"/>
            <a:chExt cx="3857625" cy="652741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DFA8FDB-0CDC-47DD-AF89-8052BFA7CE2E}"/>
                </a:ext>
              </a:extLst>
            </p:cNvPr>
            <p:cNvGrpSpPr/>
            <p:nvPr/>
          </p:nvGrpSpPr>
          <p:grpSpPr>
            <a:xfrm>
              <a:off x="4167188" y="154745"/>
              <a:ext cx="3857625" cy="6527410"/>
              <a:chOff x="4167188" y="154745"/>
              <a:chExt cx="3857625" cy="6527410"/>
            </a:xfrm>
          </p:grpSpPr>
          <p:pic>
            <p:nvPicPr>
              <p:cNvPr id="4" name="VID-20190514-WA0000">
                <a:hlinkClick r:id="" action="ppaction://media"/>
                <a:extLst>
                  <a:ext uri="{FF2B5EF4-FFF2-40B4-BE49-F238E27FC236}">
                    <a16:creationId xmlns:a16="http://schemas.microsoft.com/office/drawing/2014/main" id="{5A78CF24-04F6-4224-B257-8475375940BF}"/>
                  </a:ext>
                </a:extLst>
              </p:cNvPr>
              <p:cNvPicPr>
                <a:picLocks noChangeAspect="1"/>
              </p:cNvPicPr>
              <p:nvPr>
                <a:videoFile r:link="rId2"/>
                <p:extLst>
                  <p:ext uri="{DAA4B4D4-6D71-4841-9C94-3DE7FCFB9230}">
                    <p14:media xmlns:p14="http://schemas.microsoft.com/office/powerpoint/2010/main" r:embed="rId1"/>
                  </p:ext>
                </p:extLst>
              </p:nvPr>
            </p:nvPicPr>
            <p:blipFill>
              <a:blip r:embed="rId4"/>
              <a:stretch>
                <a:fillRect/>
              </a:stretch>
            </p:blipFill>
            <p:spPr>
              <a:xfrm>
                <a:off x="4167188" y="154745"/>
                <a:ext cx="3857625" cy="6527410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176EE89-9EFF-440F-9FFB-4EC50B5779BB}"/>
                  </a:ext>
                </a:extLst>
              </p:cNvPr>
              <p:cNvSpPr/>
              <p:nvPr/>
            </p:nvSpPr>
            <p:spPr>
              <a:xfrm>
                <a:off x="4167188" y="154745"/>
                <a:ext cx="3857625" cy="825916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15130EA-FE8E-4D10-874E-027A4245CA04}"/>
                </a:ext>
              </a:extLst>
            </p:cNvPr>
            <p:cNvSpPr/>
            <p:nvPr/>
          </p:nvSpPr>
          <p:spPr>
            <a:xfrm>
              <a:off x="4167188" y="668164"/>
              <a:ext cx="3857625" cy="62499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650B2F2B-18EE-451F-B970-FB2C0FB5E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2145" y="1116035"/>
            <a:ext cx="4126598" cy="437837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dirty="0"/>
              <a:t>Click on the mobile screen and play the screen recording to see how the app works</a:t>
            </a:r>
          </a:p>
        </p:txBody>
      </p:sp>
    </p:spTree>
    <p:extLst>
      <p:ext uri="{BB962C8B-B14F-4D97-AF65-F5344CB8AC3E}">
        <p14:creationId xmlns:p14="http://schemas.microsoft.com/office/powerpoint/2010/main" val="160460958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AA9ABBF-B81E-4E23-8E0D-A6D308B78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513" y="196488"/>
            <a:ext cx="10576974" cy="563168"/>
          </a:xfrm>
          <a:solidFill>
            <a:schemeClr val="bg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IN" b="1" dirty="0"/>
              <a:t>How does graph DB help to query faster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E3E0EE6-F068-4FA2-903E-5BE0CF7B6354}"/>
              </a:ext>
            </a:extLst>
          </p:cNvPr>
          <p:cNvSpPr txBox="1">
            <a:spLocks/>
          </p:cNvSpPr>
          <p:nvPr/>
        </p:nvSpPr>
        <p:spPr>
          <a:xfrm>
            <a:off x="947830" y="1117489"/>
            <a:ext cx="10576973" cy="49652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sz="2000" b="1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b="1" dirty="0"/>
              <a:t>In a conventional DB (relational DB / Data frame), storing all offers for all customers requires (#customers X #Offer) cells.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sz="2000" b="1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b="1" dirty="0"/>
              <a:t>A significant proportion of cells are blank since all offers are not relevant for all customers (highly sparse table)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sz="2000" b="1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b="1" dirty="0"/>
              <a:t>Graph DB organizes customers and offers as nodes and only relevant customer – offer pairs are connected by edges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sz="2000" b="1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b="1" dirty="0"/>
              <a:t>Customer and offer attributes are stored as node properties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sz="2000" b="1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b="1" dirty="0"/>
              <a:t>The prototype uses neo4j for graph DB and Cypher as the query language</a:t>
            </a:r>
          </a:p>
          <a:p>
            <a:pPr>
              <a:lnSpc>
                <a:spcPct val="100000"/>
              </a:lnSpc>
            </a:pPr>
            <a:endParaRPr lang="en-IN" sz="2000" b="1" dirty="0"/>
          </a:p>
          <a:p>
            <a:pPr>
              <a:lnSpc>
                <a:spcPct val="100000"/>
              </a:lnSpc>
            </a:pPr>
            <a:r>
              <a:rPr lang="en-IN" sz="1600" i="1" dirty="0" err="1"/>
              <a:t>Github</a:t>
            </a:r>
            <a:r>
              <a:rPr lang="en-IN" sz="1600" i="1" dirty="0"/>
              <a:t> Link for simulated data and Cypher code</a:t>
            </a:r>
            <a:endParaRPr lang="en-IN" sz="2000" i="1" dirty="0"/>
          </a:p>
          <a:p>
            <a:pPr>
              <a:lnSpc>
                <a:spcPct val="100000"/>
              </a:lnSpc>
            </a:pPr>
            <a:r>
              <a:rPr lang="en-IN" sz="1400" dirty="0">
                <a:hlinkClick r:id="rId2"/>
              </a:rPr>
              <a:t>https://github.com/Arindam-github/Storing-Offer-Recommendations-in-graph-db</a:t>
            </a:r>
            <a:endParaRPr lang="en-IN" sz="1400" b="1" dirty="0"/>
          </a:p>
        </p:txBody>
      </p:sp>
    </p:spTree>
    <p:extLst>
      <p:ext uri="{BB962C8B-B14F-4D97-AF65-F5344CB8AC3E}">
        <p14:creationId xmlns:p14="http://schemas.microsoft.com/office/powerpoint/2010/main" val="283456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DE50A-9F9D-45C3-A528-E4E49E544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237" y="175848"/>
            <a:ext cx="10679526" cy="745584"/>
          </a:xfrm>
          <a:solidFill>
            <a:schemeClr val="bg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IN" b="1" dirty="0"/>
              <a:t>Customer – offer mappings stored as graph </a:t>
            </a:r>
            <a:r>
              <a:rPr lang="en-IN" b="1" dirty="0" err="1"/>
              <a:t>db</a:t>
            </a:r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037A63-CBAC-49BC-932F-5B59A6348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376" y="1312516"/>
            <a:ext cx="8789926" cy="462404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05DCD42-5F84-4320-94CA-6903723D4940}"/>
              </a:ext>
            </a:extLst>
          </p:cNvPr>
          <p:cNvCxnSpPr/>
          <p:nvPr/>
        </p:nvCxnSpPr>
        <p:spPr>
          <a:xfrm>
            <a:off x="8140197" y="2426677"/>
            <a:ext cx="1814732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AB9B10-12F7-4D37-A232-FF104EF30992}"/>
              </a:ext>
            </a:extLst>
          </p:cNvPr>
          <p:cNvCxnSpPr>
            <a:cxnSpLocks/>
          </p:cNvCxnSpPr>
          <p:nvPr/>
        </p:nvCxnSpPr>
        <p:spPr>
          <a:xfrm>
            <a:off x="9293442" y="4197575"/>
            <a:ext cx="108555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B6CA0AD6-0513-43F5-ABF9-9C53D22D8A56}"/>
              </a:ext>
            </a:extLst>
          </p:cNvPr>
          <p:cNvSpPr/>
          <p:nvPr/>
        </p:nvSpPr>
        <p:spPr>
          <a:xfrm>
            <a:off x="10035715" y="2053883"/>
            <a:ext cx="1534705" cy="745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rgbClr val="C00000"/>
                </a:solidFill>
              </a:rPr>
              <a:t>Customer Node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BE9F8E0-7FF6-414C-AF21-74B070BB0A2C}"/>
              </a:ext>
            </a:extLst>
          </p:cNvPr>
          <p:cNvSpPr/>
          <p:nvPr/>
        </p:nvSpPr>
        <p:spPr>
          <a:xfrm>
            <a:off x="10416209" y="3824781"/>
            <a:ext cx="1534705" cy="745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rgbClr val="C00000"/>
                </a:solidFill>
              </a:rPr>
              <a:t>Offer Node</a:t>
            </a:r>
          </a:p>
        </p:txBody>
      </p:sp>
    </p:spTree>
    <p:extLst>
      <p:ext uri="{BB962C8B-B14F-4D97-AF65-F5344CB8AC3E}">
        <p14:creationId xmlns:p14="http://schemas.microsoft.com/office/powerpoint/2010/main" val="36693879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137</TotalTime>
  <Words>351</Words>
  <Application>Microsoft Office PowerPoint</Application>
  <PresentationFormat>Widescreen</PresentationFormat>
  <Paragraphs>78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</vt:lpstr>
      <vt:lpstr>Intelligent offer engine Team – Data Wranglers  Represented by: Arindam Chatterjee Subhajit Pal Biplab chowdhury</vt:lpstr>
      <vt:lpstr>What are our typical customer offers</vt:lpstr>
      <vt:lpstr>Solution</vt:lpstr>
      <vt:lpstr>High level orchestration diagram of the product</vt:lpstr>
      <vt:lpstr>PowerPoint Presentation</vt:lpstr>
      <vt:lpstr>……these are not wire frame designs – these are screenshots from the live app…..</vt:lpstr>
      <vt:lpstr>Click on the mobile screen and play the screen recording to see how the app works</vt:lpstr>
      <vt:lpstr>How does graph DB help to query faster</vt:lpstr>
      <vt:lpstr>Customer – offer mappings stored as graph db</vt:lpstr>
      <vt:lpstr>Play the video below to see how NEO4j stores customer – offer information as a graph DB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offer engine</dc:title>
  <dc:creator>ARINDAM CHATTERJEE</dc:creator>
  <cp:lastModifiedBy>ARINDAM CHATTERJEE</cp:lastModifiedBy>
  <cp:revision>19</cp:revision>
  <dcterms:created xsi:type="dcterms:W3CDTF">2019-05-13T18:28:36Z</dcterms:created>
  <dcterms:modified xsi:type="dcterms:W3CDTF">2019-05-13T20:46:24Z</dcterms:modified>
</cp:coreProperties>
</file>

<file path=docProps/thumbnail.jpeg>
</file>